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3" r:id="rId27"/>
    <p:sldId id="284" r:id="rId28"/>
    <p:sldId id="285" r:id="rId29"/>
    <p:sldId id="288" r:id="rId30"/>
    <p:sldId id="286" r:id="rId31"/>
    <p:sldId id="28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8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15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25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7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45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92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01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61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24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19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51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21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FC4C-A8E0-451F-B8CF-3173919540FD}" type="datetimeFigureOut">
              <a:rPr lang="tr-TR" smtClean="0"/>
              <a:t>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C9CA-A5F1-4042-BF93-321B08A50D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08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476672"/>
            <a:ext cx="8964488" cy="5328591"/>
          </a:xfrm>
        </p:spPr>
        <p:txBody>
          <a:bodyPr>
            <a:noAutofit/>
          </a:bodyPr>
          <a:lstStyle/>
          <a:p>
            <a:r>
              <a:rPr lang="tr-TR" sz="7200" b="1" dirty="0" smtClean="0">
                <a:latin typeface="Times New Roman" pitchFamily="18" charset="0"/>
                <a:cs typeface="Times New Roman" pitchFamily="18" charset="0"/>
              </a:rPr>
              <a:t>HAVA   OLAYLARI (METEOROLOJİK OLAYLAR) </a:t>
            </a:r>
            <a:br>
              <a:rPr lang="tr-TR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7200" b="1" dirty="0" smtClean="0">
                <a:latin typeface="Times New Roman" pitchFamily="18" charset="0"/>
                <a:cs typeface="Times New Roman" pitchFamily="18" charset="0"/>
              </a:rPr>
              <a:t>VE   İKLİM</a:t>
            </a:r>
            <a:endParaRPr lang="tr-TR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94456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532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SICAKLIK </a:t>
            </a:r>
            <a:r>
              <a:rPr lang="tr-TR" sz="3600" b="1" dirty="0" smtClean="0">
                <a:solidFill>
                  <a:srgbClr val="FF0000"/>
                </a:solidFill>
              </a:rPr>
              <a:t>ARTTIKÇA</a:t>
            </a:r>
            <a:r>
              <a:rPr lang="tr-TR" sz="3600" b="1" dirty="0" smtClean="0"/>
              <a:t> NEM ORANIDA </a:t>
            </a:r>
            <a:r>
              <a:rPr lang="tr-TR" sz="3600" b="1" dirty="0" smtClean="0">
                <a:solidFill>
                  <a:srgbClr val="FF0000"/>
                </a:solidFill>
              </a:rPr>
              <a:t>ARTAR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HAVA OLAYLARINI</a:t>
            </a:r>
          </a:p>
          <a:p>
            <a:pPr marL="0" indent="0">
              <a:buNone/>
            </a:pPr>
            <a:r>
              <a:rPr lang="tr-TR" dirty="0" smtClean="0"/>
              <a:t>               </a:t>
            </a:r>
            <a:r>
              <a:rPr lang="tr-TR" sz="6600" b="1" dirty="0" smtClean="0"/>
              <a:t>SICAKLIK</a:t>
            </a:r>
          </a:p>
          <a:p>
            <a:pPr marL="0" indent="0">
              <a:buNone/>
            </a:pPr>
            <a:r>
              <a:rPr lang="tr-TR" sz="6600" b="1" dirty="0"/>
              <a:t> </a:t>
            </a:r>
            <a:r>
              <a:rPr lang="tr-TR" sz="6600" b="1" dirty="0" smtClean="0"/>
              <a:t>       BASINÇ</a:t>
            </a:r>
          </a:p>
          <a:p>
            <a:pPr marL="0" indent="0">
              <a:buNone/>
            </a:pPr>
            <a:r>
              <a:rPr lang="tr-TR" sz="6600" b="1" dirty="0"/>
              <a:t> </a:t>
            </a:r>
            <a:r>
              <a:rPr lang="tr-TR" sz="6600" b="1" dirty="0" smtClean="0"/>
              <a:t>       SU BUHARI(NEM ) </a:t>
            </a:r>
          </a:p>
          <a:p>
            <a:pPr marL="0" indent="0">
              <a:buNone/>
            </a:pPr>
            <a:r>
              <a:rPr lang="tr-TR" sz="6600" b="1" dirty="0"/>
              <a:t> </a:t>
            </a:r>
            <a:r>
              <a:rPr lang="tr-TR" sz="6600" b="1" dirty="0" smtClean="0"/>
              <a:t>   </a:t>
            </a:r>
            <a:r>
              <a:rPr lang="tr-TR" dirty="0" smtClean="0"/>
              <a:t>GİBİ  FAKTÖRLER ETKİLEMEKTEDİR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706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404664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b="1" dirty="0">
                <a:solidFill>
                  <a:srgbClr val="FF0000"/>
                </a:solidFill>
              </a:rPr>
              <a:t>Hava olaylarının ölçülmesinde kullanılan </a:t>
            </a:r>
            <a:r>
              <a:rPr lang="tr-TR" sz="4800" b="1" dirty="0" smtClean="0">
                <a:solidFill>
                  <a:srgbClr val="FF0000"/>
                </a:solidFill>
              </a:rPr>
              <a:t>araçlar</a:t>
            </a:r>
          </a:p>
          <a:p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800" dirty="0" smtClean="0">
                <a:solidFill>
                  <a:srgbClr val="FF0000"/>
                </a:solidFill>
              </a:rPr>
              <a:t> *</a:t>
            </a:r>
            <a:r>
              <a:rPr lang="tr-TR" sz="4800" b="1" dirty="0" smtClean="0"/>
              <a:t>METEOROLOJİK UYDULAR</a:t>
            </a:r>
            <a:br>
              <a:rPr lang="tr-TR" sz="4800" b="1" dirty="0" smtClean="0"/>
            </a:br>
            <a:r>
              <a:rPr lang="tr-TR" sz="4800" dirty="0" smtClean="0">
                <a:solidFill>
                  <a:srgbClr val="FF0000"/>
                </a:solidFill>
              </a:rPr>
              <a:t> *</a:t>
            </a:r>
            <a:r>
              <a:rPr lang="tr-TR" sz="5400" b="1" dirty="0" smtClean="0"/>
              <a:t>Higrometre   ( Nemölçer )</a:t>
            </a:r>
          </a:p>
          <a:p>
            <a:r>
              <a:rPr lang="tr-TR" sz="5400" b="1" dirty="0" smtClean="0"/>
              <a:t> *Barometre </a:t>
            </a:r>
            <a:r>
              <a:rPr lang="tr-TR" sz="5400" b="1" dirty="0"/>
              <a:t>(Basınç ölçer)</a:t>
            </a:r>
          </a:p>
          <a:p>
            <a:r>
              <a:rPr lang="tr-TR" sz="5400" b="1" dirty="0" smtClean="0"/>
              <a:t> *Termometre (Sıcaklık ölçer)</a:t>
            </a:r>
            <a:endParaRPr lang="tr-TR" sz="5400" b="1" dirty="0"/>
          </a:p>
        </p:txBody>
      </p:sp>
    </p:spTree>
    <p:extLst>
      <p:ext uri="{BB962C8B-B14F-4D97-AF65-F5344CB8AC3E}">
        <p14:creationId xmlns:p14="http://schemas.microsoft.com/office/powerpoint/2010/main" val="2383475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RÜZGAR VE OLUŞUMU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9512" y="908720"/>
            <a:ext cx="2952328" cy="5217443"/>
          </a:xfrm>
        </p:spPr>
        <p:txBody>
          <a:bodyPr>
            <a:normAutofit/>
          </a:bodyPr>
          <a:lstStyle/>
          <a:p>
            <a:r>
              <a:rPr lang="tr-TR" dirty="0"/>
              <a:t>Rüzgâr, </a:t>
            </a:r>
            <a:r>
              <a:rPr lang="tr-TR" b="1" dirty="0"/>
              <a:t>yüksek</a:t>
            </a:r>
            <a:r>
              <a:rPr lang="tr-TR" dirty="0"/>
              <a:t> basınç alanından </a:t>
            </a:r>
            <a:r>
              <a:rPr lang="tr-TR" b="1" dirty="0"/>
              <a:t>alçak</a:t>
            </a:r>
            <a:r>
              <a:rPr lang="tr-TR" dirty="0"/>
              <a:t> basınç </a:t>
            </a:r>
            <a:r>
              <a:rPr lang="tr-TR" dirty="0" smtClean="0"/>
              <a:t>alanına  doğru </a:t>
            </a:r>
            <a:r>
              <a:rPr lang="tr-TR" b="1" dirty="0"/>
              <a:t>yatay </a:t>
            </a:r>
            <a:r>
              <a:rPr lang="tr-TR" dirty="0"/>
              <a:t>yönde hareket eden hava akımının genel adıdır.</a:t>
            </a:r>
          </a:p>
          <a:p>
            <a:r>
              <a:rPr lang="tr-TR" dirty="0"/>
              <a:t>Rüzgârın oluşum nedeni havadaki </a:t>
            </a:r>
            <a:r>
              <a:rPr lang="tr-TR" b="1" dirty="0"/>
              <a:t>basınç farkıdır.</a:t>
            </a:r>
          </a:p>
        </p:txBody>
      </p:sp>
      <p:pic>
        <p:nvPicPr>
          <p:cNvPr id="4098" name="Picture 2" descr="C:\Users\ferhat\Desktop\yuksek-ve-alcak-basinc-alanlar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08720"/>
            <a:ext cx="579613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994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erhat\Desktop\yag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344816" cy="439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79512" y="5445224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/>
              <a:t>Yukarıdaki resimde A bölgesinde yüksek basınç, B bölgesinde alçak basınç vardır.</a:t>
            </a:r>
          </a:p>
        </p:txBody>
      </p:sp>
    </p:spTree>
    <p:extLst>
      <p:ext uri="{BB962C8B-B14F-4D97-AF65-F5344CB8AC3E}">
        <p14:creationId xmlns:p14="http://schemas.microsoft.com/office/powerpoint/2010/main" val="687908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987008" cy="1643782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                   YAĞIŞLAR</a:t>
            </a:r>
            <a:br>
              <a:rPr lang="tr-TR" sz="4800" dirty="0" smtClean="0">
                <a:solidFill>
                  <a:srgbClr val="FF0000"/>
                </a:solidFill>
              </a:rPr>
            </a:br>
            <a:r>
              <a:rPr lang="tr-TR" sz="4800" dirty="0" smtClean="0">
                <a:solidFill>
                  <a:srgbClr val="FF0000"/>
                </a:solidFill>
              </a:rPr>
              <a:t>1)YAĞMUR   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51520" y="2132856"/>
            <a:ext cx="3213993" cy="3993307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Gökyüzüne yakın </a:t>
            </a:r>
            <a:r>
              <a:rPr lang="tr-TR" sz="3200" b="1" dirty="0"/>
              <a:t>su buharının 0 derecenin </a:t>
            </a:r>
            <a:r>
              <a:rPr lang="tr-TR" sz="3200" b="1" dirty="0">
                <a:solidFill>
                  <a:srgbClr val="FF0000"/>
                </a:solidFill>
              </a:rPr>
              <a:t>üstünde </a:t>
            </a:r>
            <a:r>
              <a:rPr lang="tr-TR" sz="3200" b="1" dirty="0"/>
              <a:t>yoğunlaşıp su damlacıkları şeklinde yere düşmesidir.</a:t>
            </a:r>
          </a:p>
        </p:txBody>
      </p:sp>
      <p:pic>
        <p:nvPicPr>
          <p:cNvPr id="6146" name="Picture 2" descr="C:\Users\ferhat\Desktop\indi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340768"/>
            <a:ext cx="511256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150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2)KAR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51520" y="1435100"/>
            <a:ext cx="3213993" cy="469106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Gökyüzüne yakın </a:t>
            </a:r>
            <a:r>
              <a:rPr lang="tr-TR" sz="3200" b="1" dirty="0"/>
              <a:t>su buharının 0 derecenin </a:t>
            </a:r>
            <a:r>
              <a:rPr lang="tr-TR" sz="3200" b="1" dirty="0">
                <a:solidFill>
                  <a:srgbClr val="FF0000"/>
                </a:solidFill>
              </a:rPr>
              <a:t>altında</a:t>
            </a:r>
            <a:r>
              <a:rPr lang="tr-TR" sz="3200" b="1" dirty="0"/>
              <a:t> yoğunlaşıp </a:t>
            </a:r>
            <a:r>
              <a:rPr lang="tr-TR" sz="3200" b="1" i="1" dirty="0"/>
              <a:t>buz kristalleri </a:t>
            </a:r>
            <a:r>
              <a:rPr lang="tr-TR" sz="3200" b="1" dirty="0"/>
              <a:t>şeklinde yere düşmesidir.</a:t>
            </a:r>
          </a:p>
        </p:txBody>
      </p:sp>
      <p:pic>
        <p:nvPicPr>
          <p:cNvPr id="7170" name="Picture 2" descr="C:\Users\ferhat\Desktop\indir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532859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09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3)DOLU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23528" y="1435100"/>
            <a:ext cx="3141985" cy="4691063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Gökyüzüne yakın Su </a:t>
            </a:r>
            <a:r>
              <a:rPr lang="tr-TR" sz="3200" b="1" dirty="0"/>
              <a:t>damlacıklarının 0 derecenin altında </a:t>
            </a:r>
            <a:r>
              <a:rPr lang="tr-TR" sz="3200" b="1" dirty="0">
                <a:solidFill>
                  <a:srgbClr val="FF0000"/>
                </a:solidFill>
              </a:rPr>
              <a:t>aniden</a:t>
            </a:r>
            <a:r>
              <a:rPr lang="tr-TR" sz="3200" b="1" dirty="0"/>
              <a:t> donarak buz </a:t>
            </a:r>
            <a:r>
              <a:rPr lang="tr-TR" sz="3200" b="1" dirty="0">
                <a:solidFill>
                  <a:srgbClr val="FF0000"/>
                </a:solidFill>
              </a:rPr>
              <a:t>parçacıkları</a:t>
            </a:r>
            <a:r>
              <a:rPr lang="tr-TR" sz="3200" b="1" dirty="0"/>
              <a:t> şeklinde yere düşmesidir.</a:t>
            </a:r>
          </a:p>
        </p:txBody>
      </p:sp>
      <p:pic>
        <p:nvPicPr>
          <p:cNvPr id="8194" name="Picture 2" descr="C:\Users\ferhat\Desktop\dolu-yagisi-nasil-olusu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6752"/>
            <a:ext cx="4608511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507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95710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4)ÇİY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Yeryüzüne</a:t>
            </a:r>
            <a:r>
              <a:rPr lang="tr-TR" sz="3200" b="1" dirty="0" smtClean="0"/>
              <a:t> yakın su </a:t>
            </a:r>
            <a:r>
              <a:rPr lang="tr-TR" sz="3200" b="1" dirty="0"/>
              <a:t>buharının 0 derecenin </a:t>
            </a:r>
            <a:r>
              <a:rPr lang="tr-TR" sz="3200" b="1" dirty="0">
                <a:solidFill>
                  <a:srgbClr val="FF0000"/>
                </a:solidFill>
              </a:rPr>
              <a:t>üzerinde</a:t>
            </a:r>
            <a:r>
              <a:rPr lang="tr-TR" sz="3200" b="1" dirty="0"/>
              <a:t> soğuk yüzeylere değip küçük su </a:t>
            </a:r>
            <a:r>
              <a:rPr lang="tr-TR" sz="3200" b="1" dirty="0">
                <a:solidFill>
                  <a:srgbClr val="FF0000"/>
                </a:solidFill>
              </a:rPr>
              <a:t>damlacıkları </a:t>
            </a:r>
            <a:r>
              <a:rPr lang="tr-TR" sz="3200" b="1" dirty="0"/>
              <a:t>şeklinde </a:t>
            </a:r>
            <a:r>
              <a:rPr lang="tr-TR" sz="3200" b="1" dirty="0" err="1"/>
              <a:t>yoğuşmasıdır</a:t>
            </a:r>
            <a:r>
              <a:rPr lang="tr-TR" sz="3200" b="1" dirty="0"/>
              <a:t>.</a:t>
            </a:r>
          </a:p>
        </p:txBody>
      </p:sp>
      <p:pic>
        <p:nvPicPr>
          <p:cNvPr id="9218" name="Picture 2" descr="C:\Users\ferhat\Desktop\indir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6672"/>
            <a:ext cx="511256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524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>
            <a:normAutofit fontScale="90000"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5)KIRAĞI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Yeryüzüne </a:t>
            </a:r>
            <a:r>
              <a:rPr lang="tr-TR" sz="3200" b="1" dirty="0" smtClean="0"/>
              <a:t>yakın  </a:t>
            </a:r>
            <a:r>
              <a:rPr lang="tr-TR" sz="3200" b="1" dirty="0"/>
              <a:t>su buharının 0 derecenin </a:t>
            </a:r>
            <a:r>
              <a:rPr lang="tr-TR" sz="3200" b="1" dirty="0">
                <a:solidFill>
                  <a:srgbClr val="FF0000"/>
                </a:solidFill>
              </a:rPr>
              <a:t>altında </a:t>
            </a:r>
            <a:r>
              <a:rPr lang="tr-TR" sz="3200" b="1" dirty="0"/>
              <a:t>soğuk yüzeylere değip orada küçük </a:t>
            </a:r>
            <a:r>
              <a:rPr lang="tr-TR" sz="3200" b="1" dirty="0">
                <a:solidFill>
                  <a:srgbClr val="FF0000"/>
                </a:solidFill>
              </a:rPr>
              <a:t>buz kristalleri </a:t>
            </a:r>
            <a:r>
              <a:rPr lang="tr-TR" sz="3200" b="1" dirty="0"/>
              <a:t>şeklinde </a:t>
            </a:r>
            <a:r>
              <a:rPr lang="tr-TR" sz="3200" b="1" dirty="0" err="1"/>
              <a:t>yoğuşmasıdır</a:t>
            </a:r>
            <a:r>
              <a:rPr lang="tr-TR" sz="3200" b="1" dirty="0"/>
              <a:t>.</a:t>
            </a:r>
          </a:p>
        </p:txBody>
      </p:sp>
      <p:pic>
        <p:nvPicPr>
          <p:cNvPr id="10242" name="Picture 2" descr="C:\Users\ferhat\Desktop\indir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08720"/>
            <a:ext cx="4752528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24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6)SİS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Havadaki su buharının </a:t>
            </a:r>
            <a:r>
              <a:rPr lang="tr-TR" sz="3200" b="1" dirty="0">
                <a:solidFill>
                  <a:srgbClr val="FF0000"/>
                </a:solidFill>
              </a:rPr>
              <a:t>yeryüzüne yakın </a:t>
            </a:r>
            <a:r>
              <a:rPr lang="tr-TR" sz="3200" b="1" dirty="0"/>
              <a:t>yerlerde </a:t>
            </a:r>
            <a:r>
              <a:rPr lang="tr-TR" sz="3200" b="1" dirty="0" err="1"/>
              <a:t>yoğuşmasıdır</a:t>
            </a:r>
            <a:r>
              <a:rPr lang="tr-TR" sz="3200" b="1" dirty="0"/>
              <a:t>.</a:t>
            </a:r>
          </a:p>
        </p:txBody>
      </p:sp>
      <p:pic>
        <p:nvPicPr>
          <p:cNvPr id="11266" name="Picture 2" descr="C:\Users\ferhat\Desktop\Sis-nedir-neden-olur-e154818906893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8680"/>
            <a:ext cx="547260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5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908720"/>
            <a:ext cx="849694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72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HAVA   OLAYLARI</a:t>
            </a:r>
          </a:p>
          <a:p>
            <a:r>
              <a:rPr lang="tr-TR" sz="72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tr-TR" sz="4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(METEOROLOJİK OLAYLAR) </a:t>
            </a:r>
            <a:br>
              <a:rPr lang="tr-TR" sz="4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186846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HAVA TAHMİNLERİNİN GÜNLÜK YAŞAMA ETKİLERİ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1)ÇİFTÇİLERİN NE ZAMAN İLAÇLAMA YAPACAKLARI</a:t>
            </a:r>
          </a:p>
          <a:p>
            <a:r>
              <a:rPr lang="tr-TR" dirty="0" smtClean="0"/>
              <a:t>2)YARIN NE GİYECEĞİMİZİ</a:t>
            </a:r>
          </a:p>
          <a:p>
            <a:r>
              <a:rPr lang="tr-TR" dirty="0" smtClean="0"/>
              <a:t>3)VARSA GEZİ PLANLARIMIZI YENİDEN GÖZDEN GEÇİRMEMİZ  … GİBİ OLAYLARDA ETKİLİDİR</a:t>
            </a:r>
          </a:p>
          <a:p>
            <a:r>
              <a:rPr lang="tr-TR" dirty="0" smtClean="0"/>
              <a:t>ÖZELLİKLE PİLOTLAR,KAPTANLAR,ÇİFTÇİLER,BALIKÇILAR İÇİN HAVA DURUMUNU BİLMEK ÖNEMLİDİR</a:t>
            </a:r>
          </a:p>
          <a:p>
            <a:pPr marL="0" indent="0">
              <a:buNone/>
            </a:pPr>
            <a:r>
              <a:rPr lang="tr-TR" dirty="0" smtClean="0"/>
              <a:t>    BU SAYEDE </a:t>
            </a:r>
            <a:r>
              <a:rPr lang="tr-TR" b="1" dirty="0" smtClean="0">
                <a:solidFill>
                  <a:srgbClr val="FF0000"/>
                </a:solidFill>
              </a:rPr>
              <a:t>CAN VE MAL KAYIPLARI </a:t>
            </a:r>
            <a:r>
              <a:rPr lang="tr-TR" dirty="0" smtClean="0"/>
              <a:t>EN AZA İNER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4806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tr-TR" sz="8800" b="1" dirty="0" smtClean="0"/>
              <a:t>İKLİM</a:t>
            </a:r>
            <a:endParaRPr lang="tr-TR" sz="8800" b="1" dirty="0"/>
          </a:p>
        </p:txBody>
      </p:sp>
      <p:pic>
        <p:nvPicPr>
          <p:cNvPr id="1026" name="Picture 2" descr="C:\Users\ferhat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56895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77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600" b="1" dirty="0" smtClean="0"/>
              <a:t>İKLİM NE DEMEKTİR?</a:t>
            </a:r>
            <a:endParaRPr lang="tr-TR" sz="6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>
            <a:normAutofit/>
          </a:bodyPr>
          <a:lstStyle/>
          <a:p>
            <a:r>
              <a:rPr lang="tr-TR" sz="4400" dirty="0"/>
              <a:t>İklim geniş alanı kapsayan uzun süreli ve yıllar </a:t>
            </a:r>
            <a:r>
              <a:rPr lang="tr-TR" sz="4400" dirty="0" smtClean="0"/>
              <a:t>boyunca meydana gelen hava olaylarının </a:t>
            </a:r>
            <a:r>
              <a:rPr lang="tr-TR" sz="4400" b="1" dirty="0" smtClean="0">
                <a:solidFill>
                  <a:srgbClr val="FF0000"/>
                </a:solidFill>
              </a:rPr>
              <a:t>ortalama </a:t>
            </a:r>
            <a:r>
              <a:rPr lang="tr-TR" sz="4400" dirty="0" smtClean="0"/>
              <a:t>veri sonuçlarıdır .</a:t>
            </a:r>
          </a:p>
          <a:p>
            <a:r>
              <a:rPr lang="tr-TR" sz="4400" dirty="0" smtClean="0"/>
              <a:t> Hava </a:t>
            </a:r>
            <a:r>
              <a:rPr lang="tr-TR" sz="4400" dirty="0"/>
              <a:t>olaylarına göre iklim </a:t>
            </a:r>
            <a:r>
              <a:rPr lang="tr-TR" sz="4400" b="1" dirty="0">
                <a:solidFill>
                  <a:srgbClr val="FF0000"/>
                </a:solidFill>
              </a:rPr>
              <a:t>kesindir.</a:t>
            </a:r>
          </a:p>
        </p:txBody>
      </p:sp>
    </p:spTree>
    <p:extLst>
      <p:ext uri="{BB962C8B-B14F-4D97-AF65-F5344CB8AC3E}">
        <p14:creationId xmlns:p14="http://schemas.microsoft.com/office/powerpoint/2010/main" val="3491246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988424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İKLİMLERİ İNCELEYEN BİLİM DALINA </a:t>
            </a:r>
            <a:r>
              <a:rPr lang="tr-TR" b="1" dirty="0" smtClean="0">
                <a:solidFill>
                  <a:srgbClr val="FF0000"/>
                </a:solidFill>
              </a:rPr>
              <a:t>KLİMATOLOJİ(İKLİM BİLİMİ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848872" cy="2376264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BU BİLİM DALIYLA İLGİLENEN KİŞİLEREDE </a:t>
            </a:r>
            <a:r>
              <a:rPr lang="tr-TR" sz="4000" b="1" dirty="0" smtClean="0">
                <a:solidFill>
                  <a:srgbClr val="FF0000"/>
                </a:solidFill>
              </a:rPr>
              <a:t>KLİMATOLOG</a:t>
            </a:r>
          </a:p>
          <a:p>
            <a:r>
              <a:rPr lang="tr-TR" sz="4000" b="1" dirty="0" smtClean="0">
                <a:solidFill>
                  <a:srgbClr val="FF0000"/>
                </a:solidFill>
              </a:rPr>
              <a:t>(İKLİM BİLİMCİ )   </a:t>
            </a:r>
            <a:r>
              <a:rPr lang="tr-TR" sz="4000" b="1" dirty="0" smtClean="0">
                <a:solidFill>
                  <a:schemeClr val="tx1"/>
                </a:solidFill>
              </a:rPr>
              <a:t>DENİR</a:t>
            </a:r>
            <a:endParaRPr lang="tr-T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22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33030"/>
              </p:ext>
            </p:extLst>
          </p:nvPr>
        </p:nvGraphicFramePr>
        <p:xfrm>
          <a:off x="467544" y="332656"/>
          <a:ext cx="8280920" cy="652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76464"/>
              </a:tblGrid>
              <a:tr h="576064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              </a:t>
                      </a:r>
                      <a:r>
                        <a:rPr lang="tr-TR" sz="3600" dirty="0" smtClean="0">
                          <a:solidFill>
                            <a:schemeClr val="tx1"/>
                          </a:solidFill>
                        </a:rPr>
                        <a:t>İKLİM</a:t>
                      </a:r>
                      <a:endParaRPr lang="tr-TR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>
                          <a:solidFill>
                            <a:schemeClr val="tx1"/>
                          </a:solidFill>
                        </a:rPr>
                        <a:t>     HAVA  OLAYLARI</a:t>
                      </a:r>
                      <a:endParaRPr lang="tr-TR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GENİŞ BÖLGELER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aseline="0" dirty="0" smtClean="0"/>
                        <a:t>İÇİN GEÇERLİDİR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DAR BÖLGELER </a:t>
                      </a:r>
                      <a:r>
                        <a:rPr lang="tr-TR" sz="2000" dirty="0" smtClean="0"/>
                        <a:t>İÇİN GEÇERLİDİR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UZUN SÜREDE </a:t>
                      </a:r>
                      <a:r>
                        <a:rPr lang="tr-TR" sz="2000" dirty="0" smtClean="0"/>
                        <a:t>MEYDANA GELEN HAVA OLAYLARININ ORTALAMASIDIR(30-35 YIL)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KISA SÜREDE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aseline="0" dirty="0" smtClean="0"/>
                        <a:t>OLUŞAN HAVA OLAYLARIDIR  (SAAT,GÜN,HAFTA)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DEĞİŞKENLİK ÇOK </a:t>
                      </a:r>
                      <a:r>
                        <a:rPr lang="tr-TR" sz="2000" dirty="0" smtClean="0"/>
                        <a:t>AZDIR(ama zaman</a:t>
                      </a:r>
                      <a:r>
                        <a:rPr lang="tr-TR" sz="2000" baseline="0" dirty="0" smtClean="0"/>
                        <a:t> içerisinde değişebilir)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DEĞİŞKENLİK FAZLADIR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KESİNLİK BİLDİRİR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TAHMİNİDİR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İKLİM BİLİMİ(KLİMATOLOJİ)</a:t>
                      </a:r>
                      <a:r>
                        <a:rPr lang="tr-TR" sz="2000" dirty="0" smtClean="0"/>
                        <a:t>İLGİLENİR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METEOROLOJİ</a:t>
                      </a:r>
                      <a:r>
                        <a:rPr lang="tr-TR" sz="2000" dirty="0" smtClean="0"/>
                        <a:t> İLGİLENİR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UZMANINA </a:t>
                      </a:r>
                      <a:r>
                        <a:rPr lang="tr-TR" sz="2000" b="1" dirty="0" smtClean="0"/>
                        <a:t>İKLİM BİLİMCİ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</a:rPr>
                        <a:t>(KLİMATOLOG)  </a:t>
                      </a:r>
                      <a:r>
                        <a:rPr lang="tr-TR" sz="2000" dirty="0" smtClean="0"/>
                        <a:t>DENİR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UZMANINA 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</a:rPr>
                        <a:t>METEORLOG  </a:t>
                      </a:r>
                      <a:r>
                        <a:rPr lang="tr-TR" sz="2000" dirty="0" smtClean="0"/>
                        <a:t>DENİR</a:t>
                      </a:r>
                      <a:endParaRPr lang="tr-TR" sz="2000" dirty="0"/>
                    </a:p>
                  </a:txBody>
                  <a:tcPr/>
                </a:tc>
              </a:tr>
              <a:tr h="774086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BELİRTİRKEN  SICAK,SOĞUK,KURAK,ILIMAN… GİBİ KELİMLER </a:t>
                      </a:r>
                      <a:r>
                        <a:rPr lang="tr-TR" sz="2000" dirty="0" smtClean="0"/>
                        <a:t>KULLANILABİLİR)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GÜNEŞLİ,YAĞMURLU,SİSLİ,RÜZGARLI… GİBİ</a:t>
                      </a:r>
                      <a:r>
                        <a:rPr lang="tr-TR" sz="2000" baseline="0" dirty="0" smtClean="0"/>
                        <a:t> KELİMELER </a:t>
                      </a:r>
                      <a:r>
                        <a:rPr lang="tr-TR" sz="2000" baseline="0" dirty="0" smtClean="0"/>
                        <a:t>KULLANILABİLİR)</a:t>
                      </a:r>
                      <a:endParaRPr lang="tr-T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72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BİR BÖLGENİN İKLİMİNİ ETKİLEYEN FAKTÖRLER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1)EKVATORA OLAN UZAKLIĞI(ENLEM)</a:t>
            </a:r>
          </a:p>
          <a:p>
            <a:r>
              <a:rPr lang="tr-TR" sz="4000" dirty="0" smtClean="0"/>
              <a:t>2)DENİZDEN YÜKSEKLİĞİ</a:t>
            </a:r>
          </a:p>
          <a:p>
            <a:r>
              <a:rPr lang="tr-TR" sz="4000" dirty="0" smtClean="0"/>
              <a:t>3)DENİZE UZAKLIĞI</a:t>
            </a:r>
          </a:p>
          <a:p>
            <a:r>
              <a:rPr lang="tr-TR" sz="4000" dirty="0" smtClean="0"/>
              <a:t>4)YER ŞEKİLLERİ</a:t>
            </a:r>
          </a:p>
          <a:p>
            <a:r>
              <a:rPr lang="tr-TR" sz="4000" dirty="0" smtClean="0"/>
              <a:t>5)BİTKİ ÖRTÜSÜ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558158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İKLİM Mİ HAVA OLAYI MI?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tr-TR" dirty="0" smtClean="0"/>
              <a:t>Batı </a:t>
            </a:r>
            <a:r>
              <a:rPr lang="tr-TR" dirty="0" err="1" smtClean="0"/>
              <a:t>karadeniz</a:t>
            </a:r>
            <a:r>
              <a:rPr lang="tr-TR" dirty="0" smtClean="0"/>
              <a:t> bölgesi 3 gün boyunca yağmur alacak</a:t>
            </a:r>
          </a:p>
          <a:p>
            <a:r>
              <a:rPr lang="tr-TR" dirty="0" smtClean="0"/>
              <a:t>Kayseri de yazlar sıcak ve kurak geçer</a:t>
            </a:r>
          </a:p>
          <a:p>
            <a:r>
              <a:rPr lang="tr-TR" dirty="0" smtClean="0"/>
              <a:t>Bu yılın en yüksek sıcaklığı Antalya da ölçüldü</a:t>
            </a:r>
          </a:p>
          <a:p>
            <a:r>
              <a:rPr lang="tr-TR" dirty="0" smtClean="0"/>
              <a:t>Çöllerde günlük sıcaklık farkı 50 c </a:t>
            </a:r>
            <a:r>
              <a:rPr lang="tr-TR" dirty="0" err="1" smtClean="0"/>
              <a:t>yi</a:t>
            </a:r>
            <a:r>
              <a:rPr lang="tr-TR" dirty="0" smtClean="0"/>
              <a:t> bulur.</a:t>
            </a:r>
          </a:p>
          <a:p>
            <a:r>
              <a:rPr lang="tr-TR" dirty="0" smtClean="0"/>
              <a:t>Yarın İzmir de havanın güneşli olması bekleniyor</a:t>
            </a:r>
          </a:p>
          <a:p>
            <a:r>
              <a:rPr lang="tr-TR" dirty="0" smtClean="0"/>
              <a:t>Bolu da rüzgar  güneyden 18 km/h hızla esiyor</a:t>
            </a:r>
          </a:p>
          <a:p>
            <a:r>
              <a:rPr lang="tr-TR" dirty="0" smtClean="0"/>
              <a:t>Ülkemizde en çok yağış alan ilimiz Rize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274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KÜRESEL İKLİM DEĞİŞİKLİĞİ(KÜRESEL ISINMA)</a:t>
            </a:r>
            <a:endParaRPr lang="tr-TR" sz="2800" b="1" dirty="0"/>
          </a:p>
        </p:txBody>
      </p:sp>
      <p:pic>
        <p:nvPicPr>
          <p:cNvPr id="3074" name="Picture 2" descr="C:\Users\ferhat\Desktop\kuresel_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698477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636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332656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400" b="1" dirty="0">
                <a:solidFill>
                  <a:srgbClr val="FF0000"/>
                </a:solidFill>
              </a:rPr>
              <a:t>Fosil </a:t>
            </a:r>
            <a:r>
              <a:rPr lang="tr-TR" sz="2400" b="1" dirty="0" smtClean="0">
                <a:solidFill>
                  <a:srgbClr val="FF0000"/>
                </a:solidFill>
              </a:rPr>
              <a:t>yakıtların(</a:t>
            </a:r>
            <a:r>
              <a:rPr lang="tr-TR" sz="2400" b="1" dirty="0" err="1" smtClean="0">
                <a:solidFill>
                  <a:srgbClr val="FF0000"/>
                </a:solidFill>
              </a:rPr>
              <a:t>kömür,petrol,doğal</a:t>
            </a:r>
            <a:r>
              <a:rPr lang="tr-TR" sz="2400" b="1" dirty="0" smtClean="0">
                <a:solidFill>
                  <a:srgbClr val="FF0000"/>
                </a:solidFill>
              </a:rPr>
              <a:t> gaz) </a:t>
            </a:r>
            <a:r>
              <a:rPr lang="tr-TR" sz="2400" b="1" dirty="0">
                <a:solidFill>
                  <a:srgbClr val="FF0000"/>
                </a:solidFill>
              </a:rPr>
              <a:t>kullanımının artması, ormanlık alanlarının </a:t>
            </a:r>
            <a:r>
              <a:rPr lang="tr-TR" sz="2400" b="1" dirty="0"/>
              <a:t>azalması sonucu atmosferde </a:t>
            </a:r>
            <a:r>
              <a:rPr lang="tr-TR" sz="4000" b="1" dirty="0" err="1" smtClean="0"/>
              <a:t>karbondioksit,metan</a:t>
            </a:r>
            <a:r>
              <a:rPr lang="tr-TR" sz="4000" b="1" dirty="0" smtClean="0"/>
              <a:t>…gibi</a:t>
            </a:r>
            <a:r>
              <a:rPr lang="tr-TR" sz="2400" b="1" dirty="0" smtClean="0"/>
              <a:t>  gazlar </a:t>
            </a:r>
            <a:r>
              <a:rPr lang="tr-TR" sz="2400" b="1" dirty="0"/>
              <a:t>birikir, sera etkisi kuvvetlenir. Buna bağlı olarak Dünya’nın yüzey sıcaklığının artar ve küresel ısınma gerçekleşir.</a:t>
            </a:r>
          </a:p>
          <a:p>
            <a:pPr fontAlgn="base"/>
            <a:r>
              <a:rPr lang="tr-TR" sz="2400" b="1" dirty="0"/>
              <a:t> 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0155" y="2873070"/>
            <a:ext cx="864096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Küresel ısınma ile buzullar erimekte, deniz seviyelerinde artış oluşmaktadır. Mevsimsel değişiklikler ile beraber sel, kasırga gibi doğal afetler daha sık yaşanmaktadır.</a:t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4000" b="1" dirty="0"/>
              <a:t>Fosil Yakıtlar (Kömür, petrol, doğal gaz) → CO</a:t>
            </a:r>
            <a:r>
              <a:rPr lang="tr-TR" sz="4000" b="1" baseline="-25000" dirty="0"/>
              <a:t>2</a:t>
            </a:r>
            <a:r>
              <a:rPr lang="tr-TR" sz="4000" b="1" dirty="0"/>
              <a:t> → Sera etkisi → Küresel ısınma → İklim değişikliği ve doğal afetler</a:t>
            </a:r>
          </a:p>
        </p:txBody>
      </p:sp>
    </p:spTree>
    <p:extLst>
      <p:ext uri="{BB962C8B-B14F-4D97-AF65-F5344CB8AC3E}">
        <p14:creationId xmlns:p14="http://schemas.microsoft.com/office/powerpoint/2010/main" val="1413370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ferhat\Desktop\indir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63284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39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DÜNYA NIN TABAKALARI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sz="2000" dirty="0" smtClean="0"/>
              <a:t>DÜNYA NIN 5 TABAKASI VARDIR</a:t>
            </a:r>
          </a:p>
          <a:p>
            <a:r>
              <a:rPr lang="tr-TR" sz="2000" dirty="0" smtClean="0"/>
              <a:t>İÇTEN DIŞA DOĞRU</a:t>
            </a:r>
          </a:p>
          <a:p>
            <a:r>
              <a:rPr lang="tr-TR" sz="3600" dirty="0"/>
              <a:t> </a:t>
            </a:r>
            <a:r>
              <a:rPr lang="tr-TR" sz="3600" dirty="0" smtClean="0"/>
              <a:t>     </a:t>
            </a:r>
            <a:r>
              <a:rPr lang="tr-TR" sz="3600" dirty="0" smtClean="0">
                <a:solidFill>
                  <a:srgbClr val="C00000"/>
                </a:solidFill>
              </a:rPr>
              <a:t>AĞIR  KÜRE</a:t>
            </a:r>
          </a:p>
          <a:p>
            <a:r>
              <a:rPr lang="tr-TR" sz="3600" dirty="0">
                <a:solidFill>
                  <a:srgbClr val="C00000"/>
                </a:solidFill>
              </a:rPr>
              <a:t> </a:t>
            </a:r>
            <a:r>
              <a:rPr lang="tr-TR" sz="3600" dirty="0" smtClean="0">
                <a:solidFill>
                  <a:srgbClr val="C00000"/>
                </a:solidFill>
              </a:rPr>
              <a:t>     ATEŞ KÜRE</a:t>
            </a:r>
          </a:p>
          <a:p>
            <a:r>
              <a:rPr lang="tr-TR" sz="3600" dirty="0">
                <a:solidFill>
                  <a:srgbClr val="C00000"/>
                </a:solidFill>
              </a:rPr>
              <a:t> </a:t>
            </a:r>
            <a:r>
              <a:rPr lang="tr-TR" sz="3600" dirty="0" smtClean="0">
                <a:solidFill>
                  <a:srgbClr val="C00000"/>
                </a:solidFill>
              </a:rPr>
              <a:t>     TAŞ KÜRE</a:t>
            </a:r>
          </a:p>
          <a:p>
            <a:r>
              <a:rPr lang="tr-TR" sz="3600" dirty="0">
                <a:solidFill>
                  <a:srgbClr val="C00000"/>
                </a:solidFill>
              </a:rPr>
              <a:t> </a:t>
            </a:r>
            <a:r>
              <a:rPr lang="tr-TR" sz="3600" dirty="0" smtClean="0">
                <a:solidFill>
                  <a:srgbClr val="C00000"/>
                </a:solidFill>
              </a:rPr>
              <a:t>      SU KÜRE</a:t>
            </a:r>
          </a:p>
          <a:p>
            <a:r>
              <a:rPr lang="tr-TR" sz="3600" dirty="0">
                <a:solidFill>
                  <a:srgbClr val="C00000"/>
                </a:solidFill>
              </a:rPr>
              <a:t> </a:t>
            </a:r>
            <a:r>
              <a:rPr lang="tr-TR" sz="3600" dirty="0" smtClean="0">
                <a:solidFill>
                  <a:srgbClr val="C00000"/>
                </a:solidFill>
              </a:rPr>
              <a:t>     **HAVA KÜRE  (ATMOSFER)</a:t>
            </a:r>
            <a:r>
              <a:rPr lang="tr-TR" b="1" dirty="0" smtClean="0"/>
              <a:t>   TÜM HAVA OLAYLARI ATMOSFERDE GERÇEKLEŞİR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6804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ferhat\Desktop\indir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992888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107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erhat\Desktop\indir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403244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ferha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20688"/>
            <a:ext cx="417646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9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rhat\Desktop\dunyanin-katmanlar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496943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83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ATMOSFERİN ÖZELLİKLERİ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Autofit/>
          </a:bodyPr>
          <a:lstStyle/>
          <a:p>
            <a:r>
              <a:rPr lang="tr-TR" sz="3600" dirty="0" smtClean="0"/>
              <a:t>1) TÜM HAVA OLAYLARI BURDA GERÇEKLEŞİR</a:t>
            </a:r>
          </a:p>
          <a:p>
            <a:r>
              <a:rPr lang="tr-TR" sz="3600" dirty="0" smtClean="0"/>
              <a:t>2) KALINLIĞI 10.000 KM KADARDIR</a:t>
            </a:r>
          </a:p>
          <a:p>
            <a:r>
              <a:rPr lang="tr-TR" sz="3600" dirty="0" smtClean="0"/>
              <a:t>3) ÇEŞİTLİ GAZLARDAN OLUŞUR</a:t>
            </a:r>
          </a:p>
          <a:p>
            <a:r>
              <a:rPr lang="tr-TR" sz="3600" dirty="0" smtClean="0"/>
              <a:t>4) GÜNEŞTEN GELEN ZARARLI IŞINLARIN DÜNYA YA GELMESİNE ENGEL OLUR</a:t>
            </a:r>
          </a:p>
          <a:p>
            <a:r>
              <a:rPr lang="tr-TR" sz="3600" dirty="0" smtClean="0"/>
              <a:t>5) DÜNYA NINI AŞIRI ISINMASI VE SOĞUMASINA ENGEL OLUR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4479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ATMOSFERDEKİ GAZLARIN ORANI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ferhat\Desktop\atmosfer-gazları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352928" cy="600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26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HAVA OLAYLARININ ÖZELLİKLERİ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1744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HAVA OLAYLARI BİZE HAVANIN NASIL OLACAĞI İLE İLGİLİ TAHMİNİ  BİLGİLER VERİR</a:t>
            </a:r>
          </a:p>
          <a:p>
            <a:r>
              <a:rPr lang="tr-TR" b="1" dirty="0" smtClean="0"/>
              <a:t>  ÖRNEK=KAYSERİ DE YARIN ÖĞLE SAATLERİNDE HAVANIN YAĞIŞLI OLMASI BEKLENİYOR</a:t>
            </a:r>
          </a:p>
          <a:p>
            <a:pPr algn="ctr"/>
            <a:r>
              <a:rPr lang="tr-TR" b="1" dirty="0" smtClean="0">
                <a:solidFill>
                  <a:srgbClr val="C00000"/>
                </a:solidFill>
              </a:rPr>
              <a:t>DAR BİR ALANI KAPSAR</a:t>
            </a:r>
          </a:p>
          <a:p>
            <a:pPr algn="ctr"/>
            <a:r>
              <a:rPr lang="tr-TR" b="1" dirty="0" smtClean="0">
                <a:solidFill>
                  <a:srgbClr val="C00000"/>
                </a:solidFill>
              </a:rPr>
              <a:t>  KISA SÜRE İÇİNDE ETKİLİDİR</a:t>
            </a:r>
          </a:p>
          <a:p>
            <a:pPr algn="ctr"/>
            <a:r>
              <a:rPr lang="tr-TR" b="1" dirty="0" smtClean="0">
                <a:solidFill>
                  <a:srgbClr val="C00000"/>
                </a:solidFill>
              </a:rPr>
              <a:t>TAHMİNİ SONUÇLARA DAYANIR</a:t>
            </a:r>
          </a:p>
          <a:p>
            <a:pPr algn="ctr"/>
            <a:r>
              <a:rPr lang="tr-TR" b="1" dirty="0" smtClean="0">
                <a:solidFill>
                  <a:srgbClr val="C00000"/>
                </a:solidFill>
              </a:rPr>
              <a:t>DEĞİŞKENLİK GÖSTEREBİLİR(YAĞMURUN YAĞMASININ HEMEN ARDINDAN GÜNEŞ ÇIKABİLİR)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724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tr-TR" dirty="0" smtClean="0"/>
              <a:t>HAVA OLAYLARINI İNCELEYEN BİLİM DALINA </a:t>
            </a:r>
            <a:r>
              <a:rPr lang="tr-TR" b="1" dirty="0" smtClean="0"/>
              <a:t>METEOROLOJİ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7056784" cy="2135088"/>
          </a:xfrm>
        </p:spPr>
        <p:txBody>
          <a:bodyPr>
            <a:noAutofit/>
          </a:bodyPr>
          <a:lstStyle/>
          <a:p>
            <a:r>
              <a:rPr lang="tr-TR" sz="4400" dirty="0" smtClean="0">
                <a:solidFill>
                  <a:schemeClr val="tx1"/>
                </a:solidFill>
              </a:rPr>
              <a:t>HAVA OLAYLARI ÜZERİNDE ÇALIŞAN KİŞİLERE </a:t>
            </a:r>
            <a:r>
              <a:rPr lang="tr-TR" sz="4400" b="1" dirty="0" smtClean="0">
                <a:solidFill>
                  <a:schemeClr val="tx1"/>
                </a:solidFill>
              </a:rPr>
              <a:t>METEOROLOG    </a:t>
            </a:r>
            <a:r>
              <a:rPr lang="tr-TR" sz="4400" dirty="0" smtClean="0">
                <a:solidFill>
                  <a:schemeClr val="tx1"/>
                </a:solidFill>
              </a:rPr>
              <a:t>DENİR</a:t>
            </a:r>
            <a:endParaRPr lang="tr-T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3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HAVA OLAYLARI NELERDİR?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HAVA       OLAYLARI</a:t>
            </a:r>
            <a:endParaRPr lang="tr-TR" dirty="0"/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2411760" y="1568309"/>
            <a:ext cx="1217646" cy="85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292080" y="1556792"/>
            <a:ext cx="115212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kdörtgen 11"/>
          <p:cNvSpPr/>
          <p:nvPr/>
        </p:nvSpPr>
        <p:spPr>
          <a:xfrm>
            <a:off x="1259633" y="2625463"/>
            <a:ext cx="251354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1)RÜZGAR</a:t>
            </a:r>
          </a:p>
          <a:p>
            <a:r>
              <a:rPr lang="tr-TR" sz="3600" b="1" dirty="0" smtClean="0">
                <a:solidFill>
                  <a:srgbClr val="FF0000"/>
                </a:solidFill>
              </a:rPr>
              <a:t> (BASINÇ FARKI)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6444208" y="3140967"/>
            <a:ext cx="2160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/>
              <a:t>KAR</a:t>
            </a:r>
            <a:endParaRPr lang="tr-TR" sz="3600" b="1" dirty="0"/>
          </a:p>
          <a:p>
            <a:r>
              <a:rPr lang="tr-TR" sz="3600" b="1" dirty="0"/>
              <a:t>DOLU</a:t>
            </a:r>
          </a:p>
          <a:p>
            <a:r>
              <a:rPr lang="tr-TR" sz="3600" b="1" dirty="0"/>
              <a:t>YAĞMUR</a:t>
            </a:r>
          </a:p>
          <a:p>
            <a:r>
              <a:rPr lang="tr-TR" sz="3600" b="1" dirty="0"/>
              <a:t>ÇİY</a:t>
            </a:r>
          </a:p>
          <a:p>
            <a:r>
              <a:rPr lang="tr-TR" sz="3600" b="1" dirty="0"/>
              <a:t>KIRAĞI</a:t>
            </a:r>
          </a:p>
          <a:p>
            <a:r>
              <a:rPr lang="tr-TR" sz="3600" b="1" dirty="0"/>
              <a:t>SİS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6084168" y="2494636"/>
            <a:ext cx="3000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2)YAĞIŞ</a:t>
            </a:r>
            <a:r>
              <a:rPr lang="tr-TR" sz="3600" b="1" dirty="0" smtClean="0"/>
              <a:t> (NEM)</a:t>
            </a:r>
            <a:endParaRPr lang="tr-TR" sz="3600" b="1" dirty="0"/>
          </a:p>
        </p:txBody>
      </p:sp>
      <p:sp>
        <p:nvSpPr>
          <p:cNvPr id="17" name="Sol Ayraç 16"/>
          <p:cNvSpPr/>
          <p:nvPr/>
        </p:nvSpPr>
        <p:spPr>
          <a:xfrm>
            <a:off x="5760132" y="4941168"/>
            <a:ext cx="648072" cy="13813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Sol Ayraç 18"/>
          <p:cNvSpPr/>
          <p:nvPr/>
        </p:nvSpPr>
        <p:spPr>
          <a:xfrm>
            <a:off x="5796136" y="3271794"/>
            <a:ext cx="648072" cy="13813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3773178" y="3777799"/>
            <a:ext cx="2043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GÖKYÜZÜNE YAKIN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3742471" y="5565347"/>
            <a:ext cx="1968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YERYÜZÜNE YAKI</a:t>
            </a:r>
            <a:r>
              <a:rPr lang="tr-TR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57711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630</Words>
  <Application>Microsoft Office PowerPoint</Application>
  <PresentationFormat>Ekran Gösterisi (4:3)</PresentationFormat>
  <Paragraphs>113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HAVA   OLAYLARI (METEOROLOJİK OLAYLAR)  VE   İKLİM</vt:lpstr>
      <vt:lpstr>PowerPoint Sunusu</vt:lpstr>
      <vt:lpstr>DÜNYA NIN TABAKALARI</vt:lpstr>
      <vt:lpstr>PowerPoint Sunusu</vt:lpstr>
      <vt:lpstr>ATMOSFERİN ÖZELLİKLERİ</vt:lpstr>
      <vt:lpstr>ATMOSFERDEKİ GAZLARIN ORANI</vt:lpstr>
      <vt:lpstr>HAVA OLAYLARININ ÖZELLİKLERİ</vt:lpstr>
      <vt:lpstr>HAVA OLAYLARINI İNCELEYEN BİLİM DALINA METEOROLOJİ</vt:lpstr>
      <vt:lpstr>HAVA OLAYLARI NELERDİR?</vt:lpstr>
      <vt:lpstr>SICAKLIK ARTTIKÇA NEM ORANIDA ARTAR</vt:lpstr>
      <vt:lpstr>PowerPoint Sunusu</vt:lpstr>
      <vt:lpstr>RÜZGAR VE OLUŞUMU</vt:lpstr>
      <vt:lpstr>PowerPoint Sunusu</vt:lpstr>
      <vt:lpstr>                   YAĞIŞLAR 1)YAĞMUR   </vt:lpstr>
      <vt:lpstr>2)KAR</vt:lpstr>
      <vt:lpstr>3)DOLU</vt:lpstr>
      <vt:lpstr>4)ÇİY</vt:lpstr>
      <vt:lpstr>5)KIRAĞI</vt:lpstr>
      <vt:lpstr>6)SİS</vt:lpstr>
      <vt:lpstr>HAVA TAHMİNLERİNİN GÜNLÜK YAŞAMA ETKİLERİ</vt:lpstr>
      <vt:lpstr>İKLİM</vt:lpstr>
      <vt:lpstr>İKLİM NE DEMEKTİR?</vt:lpstr>
      <vt:lpstr>İKLİMLERİ İNCELEYEN BİLİM DALINA KLİMATOLOJİ(İKLİM BİLİMİ)</vt:lpstr>
      <vt:lpstr>PowerPoint Sunusu</vt:lpstr>
      <vt:lpstr>BİR BÖLGENİN İKLİMİNİ ETKİLEYEN FAKTÖRLER</vt:lpstr>
      <vt:lpstr>İKLİM Mİ HAVA OLAYI MI?</vt:lpstr>
      <vt:lpstr>KÜRESEL İKLİM DEĞİŞİKLİĞİ(KÜRESEL ISINMA)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   OLAYLARI (METEOROLOJİK OLAYLAR)  VE   İKLİM</dc:title>
  <dc:creator>ferhat</dc:creator>
  <cp:lastModifiedBy>ferhat</cp:lastModifiedBy>
  <cp:revision>20</cp:revision>
  <dcterms:created xsi:type="dcterms:W3CDTF">2019-09-23T01:14:13Z</dcterms:created>
  <dcterms:modified xsi:type="dcterms:W3CDTF">2020-04-01T07:37:20Z</dcterms:modified>
</cp:coreProperties>
</file>